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84" r:id="rId3"/>
  </p:sldMasterIdLst>
  <p:notesMasterIdLst>
    <p:notesMasterId r:id="rId24"/>
  </p:notesMasterIdLst>
  <p:sldIdLst>
    <p:sldId id="312" r:id="rId4"/>
    <p:sldId id="310" r:id="rId5"/>
    <p:sldId id="354" r:id="rId6"/>
    <p:sldId id="349" r:id="rId7"/>
    <p:sldId id="356" r:id="rId8"/>
    <p:sldId id="355" r:id="rId9"/>
    <p:sldId id="357" r:id="rId10"/>
    <p:sldId id="358" r:id="rId11"/>
    <p:sldId id="359" r:id="rId12"/>
    <p:sldId id="360" r:id="rId13"/>
    <p:sldId id="361" r:id="rId14"/>
    <p:sldId id="369" r:id="rId15"/>
    <p:sldId id="362" r:id="rId16"/>
    <p:sldId id="363" r:id="rId17"/>
    <p:sldId id="365" r:id="rId18"/>
    <p:sldId id="370" r:id="rId19"/>
    <p:sldId id="366" r:id="rId20"/>
    <p:sldId id="367" r:id="rId21"/>
    <p:sldId id="368" r:id="rId22"/>
    <p:sldId id="281" r:id="rId23"/>
  </p:sldIdLst>
  <p:sldSz cx="12190413" cy="6858000"/>
  <p:notesSz cx="6858000" cy="9144000"/>
  <p:embeddedFontLst>
    <p:embeddedFont>
      <p:font typeface="Impact" panose="020B0806030902050204" pitchFamily="34" charset="0"/>
      <p:regular r:id="rId25"/>
    </p:embeddedFont>
    <p:embeddedFont>
      <p:font typeface="휴먼편지체" panose="02030504000101010101" pitchFamily="18" charset="-127"/>
      <p:regular r:id="rId26"/>
    </p:embeddedFont>
    <p:embeddedFont>
      <p:font typeface="Arial Unicode MS" panose="020B0604020202020204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Segoe Script" panose="030B0504020000000003" pitchFamily="66" charset="0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A74F"/>
    <a:srgbClr val="FCC3C0"/>
    <a:srgbClr val="525354"/>
    <a:srgbClr val="FFFFFF"/>
    <a:srgbClr val="A67950"/>
    <a:srgbClr val="E3CEB3"/>
    <a:srgbClr val="663300"/>
    <a:srgbClr val="CDA379"/>
    <a:srgbClr val="D3B287"/>
    <a:srgbClr val="9F7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784" autoAdjust="0"/>
  </p:normalViewPr>
  <p:slideViewPr>
    <p:cSldViewPr>
      <p:cViewPr varScale="1">
        <p:scale>
          <a:sx n="66" d="100"/>
          <a:sy n="66" d="100"/>
        </p:scale>
        <p:origin x="79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9919D-2587-4830-AD3E-9ACC07F47EF7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DC269-30AD-4E5A-89A9-81574F744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404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07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160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8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27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50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6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836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09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09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46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27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8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59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5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789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7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0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26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DC269-30AD-4E5A-89A9-81574F744A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3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235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32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576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98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151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076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955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88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890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99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236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539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66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781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9005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63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804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466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46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552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17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190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8618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335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811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49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5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10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39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78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D4B4-7E54-4D61-B265-7D4D4312B42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281E-8619-45A4-A8D5-938D70F15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4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26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D4B4-7E54-4D61-B265-7D4D4312B4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281E-8619-45A4-A8D5-938D70F150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575926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이등변 삼각형 3"/>
          <p:cNvSpPr>
            <a:spLocks noChangeAspect="1"/>
          </p:cNvSpPr>
          <p:nvPr/>
        </p:nvSpPr>
        <p:spPr>
          <a:xfrm flipV="1">
            <a:off x="3844956" y="549080"/>
            <a:ext cx="4500500" cy="3600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033369" y="6026248"/>
            <a:ext cx="123675" cy="831752"/>
            <a:chOff x="6033369" y="6026248"/>
            <a:chExt cx="123675" cy="831752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33369" y="6244124"/>
              <a:ext cx="123675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/>
            <p:cNvCxnSpPr/>
            <p:nvPr/>
          </p:nvCxnSpPr>
          <p:spPr>
            <a:xfrm>
              <a:off x="6095206" y="6534000"/>
              <a:ext cx="0" cy="32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095206" y="6026248"/>
              <a:ext cx="0" cy="14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015204" y="5013176"/>
            <a:ext cx="2160000" cy="246221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pPr algn="dist"/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Josefin Sans" panose="00000500000000000000" pitchFamily="2" charset="0"/>
                <a:ea typeface="KoPub돋움체 Bold" panose="00000800000000000000" pitchFamily="2" charset="-127"/>
                <a:cs typeface="Kanit SemiBold" panose="00000700000000000000" pitchFamily="2" charset="-34"/>
              </a:rPr>
              <a:t>Team Member</a:t>
            </a:r>
            <a:endParaRPr lang="ko-KR" altLang="en-US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latin typeface="Josefin Sans" panose="00000500000000000000" pitchFamily="2" charset="0"/>
              <a:ea typeface="KoPub돋움체 Bold" panose="00000800000000000000" pitchFamily="2" charset="-127"/>
              <a:cs typeface="Kanit SemiBold" panose="00000700000000000000" pitchFamily="2" charset="-34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25204" y="1683941"/>
            <a:ext cx="2340000" cy="323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  <a:ea typeface="더페이스샵 잉크립퀴드체" panose="03050503000000000000" pitchFamily="66" charset="-127"/>
            </a:endParaRPr>
          </a:p>
          <a:p>
            <a:pPr algn="ctr"/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  <a:ea typeface="더페이스샵 잉크립퀴드체" panose="03050503000000000000" pitchFamily="66" charset="-127"/>
              </a:rPr>
              <a:t>Extract Summarization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  <a:ea typeface="더페이스샵 잉크립퀴드체" panose="03050503000000000000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5205" y="620688"/>
            <a:ext cx="3960000" cy="461665"/>
          </a:xfrm>
          <a:prstGeom prst="rect">
            <a:avLst/>
          </a:prstGeom>
          <a:noFill/>
          <a:effectLst/>
        </p:spPr>
        <p:txBody>
          <a:bodyPr wrap="square" lIns="0" rIns="0" rtlCol="0" anchor="ctr" anchorCtr="0">
            <a:spAutoFit/>
          </a:bodyPr>
          <a:lstStyle/>
          <a:p>
            <a:pPr algn="dist"/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Segoe Script" panose="020B0504020000000003" pitchFamily="34" charset="0"/>
                <a:ea typeface="더페이스샵 잉크립퀴드체" panose="03050503000000000000" pitchFamily="66" charset="-127"/>
              </a:rPr>
              <a:t>News Summarization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Segoe Script" panose="020B0504020000000003" pitchFamily="34" charset="0"/>
              <a:ea typeface="더페이스샵 잉크립퀴드체" panose="03050503000000000000" pitchFamily="66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59041" y="5302949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Youngjun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Ju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주영준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</a:p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Kiwon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Seo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서기원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9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Data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3361247" y="4581128"/>
            <a:ext cx="874061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-961578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8693" t="33190" r="15740" b="22683"/>
          <a:stretch/>
        </p:blipFill>
        <p:spPr>
          <a:xfrm>
            <a:off x="238864" y="1638325"/>
            <a:ext cx="7992888" cy="30243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14559" t="26886" r="15739" b="5873"/>
          <a:stretch/>
        </p:blipFill>
        <p:spPr>
          <a:xfrm>
            <a:off x="4301825" y="2531175"/>
            <a:ext cx="7859854" cy="42629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7160" y="1259468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CRAWLING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235308" y="2174423"/>
            <a:ext cx="212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COLLECTED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2731" y="5405238"/>
            <a:ext cx="198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</a:t>
            </a:r>
          </a:p>
          <a:p>
            <a:r>
              <a:rPr lang="en-US" altLang="ko-KR" b="1" dirty="0" smtClean="0"/>
              <a:t>TEST DATA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53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6033369" y="6026248"/>
            <a:ext cx="123675" cy="831752"/>
            <a:chOff x="6033369" y="6026248"/>
            <a:chExt cx="123675" cy="831752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33369" y="6244124"/>
              <a:ext cx="123675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7" name="직선 연결선 66"/>
            <p:cNvCxnSpPr/>
            <p:nvPr/>
          </p:nvCxnSpPr>
          <p:spPr>
            <a:xfrm>
              <a:off x="6095206" y="6534000"/>
              <a:ext cx="0" cy="32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6095206" y="6026248"/>
              <a:ext cx="0" cy="14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41" y="620085"/>
            <a:ext cx="104400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C1E8CB68-60D6-475F-8409-BB9A6CCBBD8E}"/>
              </a:ext>
            </a:extLst>
          </p:cNvPr>
          <p:cNvSpPr/>
          <p:nvPr/>
        </p:nvSpPr>
        <p:spPr>
          <a:xfrm>
            <a:off x="4466913" y="2172447"/>
            <a:ext cx="2997200" cy="29972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017B411-4D2D-4FBB-A7CD-4475F1ED8E0E}"/>
              </a:ext>
            </a:extLst>
          </p:cNvPr>
          <p:cNvSpPr txBox="1"/>
          <p:nvPr/>
        </p:nvSpPr>
        <p:spPr>
          <a:xfrm>
            <a:off x="5440684" y="2769347"/>
            <a:ext cx="787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i="1" dirty="0" smtClean="0">
                <a:latin typeface="Impact" panose="020B0806030902050204" pitchFamily="34" charset="0"/>
              </a:rPr>
              <a:t>03</a:t>
            </a:r>
            <a:endParaRPr lang="ko-KR" altLang="en-US" sz="4400" i="1" dirty="0">
              <a:latin typeface="Impact" panose="020B080603090205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3839081-2D54-4929-A45A-39F794D27F9F}"/>
              </a:ext>
            </a:extLst>
          </p:cNvPr>
          <p:cNvSpPr txBox="1"/>
          <p:nvPr/>
        </p:nvSpPr>
        <p:spPr>
          <a:xfrm>
            <a:off x="5044428" y="3598593"/>
            <a:ext cx="18421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Impact" panose="020B0806030902050204" pitchFamily="34" charset="0"/>
                <a:ea typeface="KoPub바탕체 Light" panose="00000300000000000000" pitchFamily="2" charset="-127"/>
              </a:rPr>
              <a:t>MODEL</a:t>
            </a:r>
          </a:p>
          <a:p>
            <a:pPr algn="ctr"/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Impact" panose="020B0806030902050204" pitchFamily="34" charset="0"/>
                <a:ea typeface="KoPub바탕체 Light" panose="00000300000000000000" pitchFamily="2" charset="-127"/>
              </a:rPr>
              <a:t>DESCRIPTION</a:t>
            </a:r>
            <a:endParaRPr lang="ko-KR" altLang="en-US" sz="2800" spc="-150" dirty="0">
              <a:ln>
                <a:solidFill>
                  <a:schemeClr val="bg1">
                    <a:alpha val="0"/>
                  </a:schemeClr>
                </a:solidFill>
              </a:ln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B45893A6-0A4E-4203-B756-AAF5E941009C}"/>
              </a:ext>
            </a:extLst>
          </p:cNvPr>
          <p:cNvCxnSpPr>
            <a:cxnSpLocks/>
          </p:cNvCxnSpPr>
          <p:nvPr/>
        </p:nvCxnSpPr>
        <p:spPr>
          <a:xfrm rot="5400000">
            <a:off x="5899034" y="2528051"/>
            <a:ext cx="0" cy="301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1D957EC7-E627-4EF0-97E1-FC13BEF31FD8}"/>
              </a:ext>
            </a:extLst>
          </p:cNvPr>
          <p:cNvGrpSpPr/>
          <p:nvPr/>
        </p:nvGrpSpPr>
        <p:grpSpPr>
          <a:xfrm>
            <a:off x="2685328" y="386455"/>
            <a:ext cx="2277661" cy="1714221"/>
            <a:chOff x="208161" y="139056"/>
            <a:chExt cx="2277661" cy="17142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1E279E36-DB30-48E8-A313-704DB47B724E}"/>
                </a:ext>
              </a:extLst>
            </p:cNvPr>
            <p:cNvSpPr txBox="1"/>
            <p:nvPr/>
          </p:nvSpPr>
          <p:spPr>
            <a:xfrm>
              <a:off x="208161" y="139056"/>
              <a:ext cx="80021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“</a:t>
              </a:r>
              <a:endParaRPr lang="ko-KR" altLang="en-US" sz="8000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04E6BB1-2E8A-4707-9A29-6E7F80C1A793}"/>
                </a:ext>
              </a:extLst>
            </p:cNvPr>
            <p:cNvSpPr txBox="1"/>
            <p:nvPr/>
          </p:nvSpPr>
          <p:spPr>
            <a:xfrm>
              <a:off x="449687" y="776059"/>
              <a:ext cx="203613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-  Tokenize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TF-IDF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LDA / LSI / HDP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Textrank</a:t>
              </a:r>
              <a:endPara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9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Model Description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961578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71070" y="751054"/>
            <a:ext cx="2370534" cy="56511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Input Text</a:t>
            </a:r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4871070" y="1544922"/>
            <a:ext cx="2370534" cy="56511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Tokenize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4871070" y="2338790"/>
            <a:ext cx="2370534" cy="56511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Pos</a:t>
            </a:r>
            <a:r>
              <a:rPr lang="en-US" altLang="ko-KR" b="1" dirty="0" smtClean="0"/>
              <a:t> Tag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4871070" y="3132658"/>
            <a:ext cx="2370534" cy="56511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TF-IDF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4871538" y="3926526"/>
            <a:ext cx="2370534" cy="56511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Topic Modeling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4871070" y="4720394"/>
            <a:ext cx="2370534" cy="56511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TextRank</a:t>
            </a:r>
            <a:endParaRPr lang="ko-KR" altLang="en-US" b="1" dirty="0"/>
          </a:p>
        </p:txBody>
      </p:sp>
      <p:sp>
        <p:nvSpPr>
          <p:cNvPr id="23" name="직사각형 22"/>
          <p:cNvSpPr/>
          <p:nvPr/>
        </p:nvSpPr>
        <p:spPr>
          <a:xfrm>
            <a:off x="4871070" y="5514158"/>
            <a:ext cx="2370534" cy="56511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Output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95694" y="6228020"/>
            <a:ext cx="352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configuration diagram</a:t>
            </a:r>
            <a:endParaRPr lang="ko-KR" altLang="en-US" b="1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646934" y="1772816"/>
            <a:ext cx="0" cy="309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Model Description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5643680" y="3836653"/>
            <a:ext cx="0" cy="60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-961578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7160" y="1259468"/>
            <a:ext cx="156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Tokenization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22237" t="43696" r="15740" b="36342"/>
          <a:stretch/>
        </p:blipFill>
        <p:spPr>
          <a:xfrm>
            <a:off x="390749" y="1827482"/>
            <a:ext cx="10505863" cy="19010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23522" y="5820838"/>
            <a:ext cx="714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제주도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펜션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남편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살해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혐의 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유정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범행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현장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아들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진술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22238" t="61457" r="16331" b="31088"/>
          <a:stretch/>
        </p:blipFill>
        <p:spPr>
          <a:xfrm>
            <a:off x="277160" y="4702868"/>
            <a:ext cx="11610064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Model Description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961578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7160" y="1259468"/>
            <a:ext cx="643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TF-IDF : T</a:t>
            </a:r>
            <a:r>
              <a:rPr lang="en-US" altLang="ko-KR" b="1" dirty="0" smtClean="0"/>
              <a:t>erm </a:t>
            </a:r>
            <a:r>
              <a:rPr lang="en-US" altLang="ko-KR" b="1" dirty="0"/>
              <a:t>Frequency - Inverse Document </a:t>
            </a:r>
            <a:r>
              <a:rPr lang="en-US" altLang="ko-KR" b="1" dirty="0" smtClean="0"/>
              <a:t>Frequency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8103" t="26886" r="15740" b="10076"/>
          <a:stretch/>
        </p:blipFill>
        <p:spPr>
          <a:xfrm>
            <a:off x="864171" y="1768275"/>
            <a:ext cx="8568952" cy="459051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14686" y="4941168"/>
            <a:ext cx="1656184" cy="15121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319374" y="5697252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Vectorization!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6494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Model Description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961578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7160" y="1475492"/>
            <a:ext cx="256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LDA : Topic Modeling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7512" t="75215" r="16331" b="8694"/>
          <a:stretch/>
        </p:blipFill>
        <p:spPr>
          <a:xfrm>
            <a:off x="262876" y="2106758"/>
            <a:ext cx="11775974" cy="16102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8582" y="4579349"/>
            <a:ext cx="9928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An algorithm that finds topics through words that appear frequently in a document</a:t>
            </a:r>
          </a:p>
        </p:txBody>
      </p:sp>
    </p:spTree>
    <p:extLst>
      <p:ext uri="{BB962C8B-B14F-4D97-AF65-F5344CB8AC3E}">
        <p14:creationId xmlns:p14="http://schemas.microsoft.com/office/powerpoint/2010/main" val="42033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Model Description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961578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5149" t="59456" r="15739" b="16379"/>
          <a:stretch/>
        </p:blipFill>
        <p:spPr>
          <a:xfrm>
            <a:off x="180717" y="1973160"/>
            <a:ext cx="10020135" cy="19697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9045" y="1393655"/>
            <a:ext cx="11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Textrank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1257228" y="3184026"/>
            <a:ext cx="8836507" cy="6451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0590" y="4490827"/>
            <a:ext cx="92551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Text</a:t>
            </a:r>
            <a:r>
              <a:rPr lang="en-US" altLang="ko-KR" b="1" dirty="0" smtClean="0"/>
              <a:t>r</a:t>
            </a:r>
            <a:r>
              <a:rPr lang="ko-KR" altLang="en-US" b="1" dirty="0" smtClean="0"/>
              <a:t>ank </a:t>
            </a:r>
            <a:r>
              <a:rPr lang="ko-KR" altLang="en-US" b="1" dirty="0"/>
              <a:t>algorithm is a good core sentence extraction algorithm.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TextRank </a:t>
            </a:r>
            <a:r>
              <a:rPr lang="ko-KR" altLang="en-US" b="1" dirty="0"/>
              <a:t>uses a pagerank algorithm known as the algorithm that makes Google.</a:t>
            </a:r>
          </a:p>
        </p:txBody>
      </p:sp>
    </p:spTree>
    <p:extLst>
      <p:ext uri="{BB962C8B-B14F-4D97-AF65-F5344CB8AC3E}">
        <p14:creationId xmlns:p14="http://schemas.microsoft.com/office/powerpoint/2010/main" val="39249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Model Description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961578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2541" y="1412776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22599" t="73967" r="16312" b="19849"/>
          <a:stretch/>
        </p:blipFill>
        <p:spPr>
          <a:xfrm>
            <a:off x="122588" y="5742486"/>
            <a:ext cx="12102122" cy="6887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22238" t="31089" r="16331" b="36342"/>
          <a:stretch/>
        </p:blipFill>
        <p:spPr>
          <a:xfrm>
            <a:off x="1389446" y="1885430"/>
            <a:ext cx="10163583" cy="302953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6132595" y="5038679"/>
            <a:ext cx="0" cy="60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405714" y="1421447"/>
            <a:ext cx="7151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“아들이 자는 사이 남편 살해했다” 고유정 진술에 ‘충격’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0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6033369" y="6026248"/>
            <a:ext cx="123675" cy="831752"/>
            <a:chOff x="6033369" y="6026248"/>
            <a:chExt cx="123675" cy="831752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33369" y="6244124"/>
              <a:ext cx="123675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7" name="직선 연결선 66"/>
            <p:cNvCxnSpPr/>
            <p:nvPr/>
          </p:nvCxnSpPr>
          <p:spPr>
            <a:xfrm>
              <a:off x="6095206" y="6534000"/>
              <a:ext cx="0" cy="32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6095206" y="6026248"/>
              <a:ext cx="0" cy="14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41" y="620085"/>
            <a:ext cx="104400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C1E8CB68-60D6-475F-8409-BB9A6CCBBD8E}"/>
              </a:ext>
            </a:extLst>
          </p:cNvPr>
          <p:cNvSpPr/>
          <p:nvPr/>
        </p:nvSpPr>
        <p:spPr>
          <a:xfrm>
            <a:off x="4466913" y="2172447"/>
            <a:ext cx="2997200" cy="29972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017B411-4D2D-4FBB-A7CD-4475F1ED8E0E}"/>
              </a:ext>
            </a:extLst>
          </p:cNvPr>
          <p:cNvSpPr txBox="1"/>
          <p:nvPr/>
        </p:nvSpPr>
        <p:spPr>
          <a:xfrm>
            <a:off x="5440684" y="2769347"/>
            <a:ext cx="769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i="1" dirty="0" smtClean="0">
                <a:latin typeface="Impact" panose="020B0806030902050204" pitchFamily="34" charset="0"/>
              </a:rPr>
              <a:t>04</a:t>
            </a:r>
            <a:endParaRPr lang="ko-KR" altLang="en-US" sz="4400" i="1" dirty="0">
              <a:latin typeface="Impact" panose="020B080603090205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3839081-2D54-4929-A45A-39F794D27F9F}"/>
              </a:ext>
            </a:extLst>
          </p:cNvPr>
          <p:cNvSpPr txBox="1"/>
          <p:nvPr/>
        </p:nvSpPr>
        <p:spPr>
          <a:xfrm>
            <a:off x="5287540" y="3598593"/>
            <a:ext cx="13559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Impact" panose="020B0806030902050204" pitchFamily="34" charset="0"/>
                <a:ea typeface="KoPub바탕체 Light" panose="00000300000000000000" pitchFamily="2" charset="-127"/>
              </a:rPr>
              <a:t>EVALUATE</a:t>
            </a:r>
          </a:p>
          <a:p>
            <a:pPr algn="ctr"/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Impact" panose="020B0806030902050204" pitchFamily="34" charset="0"/>
                <a:ea typeface="KoPub바탕체 Light" panose="00000300000000000000" pitchFamily="2" charset="-127"/>
              </a:rPr>
              <a:t>METRICS</a:t>
            </a:r>
            <a:endParaRPr lang="ko-KR" altLang="en-US" sz="2800" spc="-150" dirty="0">
              <a:ln>
                <a:solidFill>
                  <a:schemeClr val="bg1">
                    <a:alpha val="0"/>
                  </a:schemeClr>
                </a:solidFill>
              </a:ln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B45893A6-0A4E-4203-B756-AAF5E941009C}"/>
              </a:ext>
            </a:extLst>
          </p:cNvPr>
          <p:cNvCxnSpPr>
            <a:cxnSpLocks/>
          </p:cNvCxnSpPr>
          <p:nvPr/>
        </p:nvCxnSpPr>
        <p:spPr>
          <a:xfrm rot="5400000">
            <a:off x="5899034" y="2528051"/>
            <a:ext cx="0" cy="301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1D957EC7-E627-4EF0-97E1-FC13BEF31FD8}"/>
              </a:ext>
            </a:extLst>
          </p:cNvPr>
          <p:cNvGrpSpPr/>
          <p:nvPr/>
        </p:nvGrpSpPr>
        <p:grpSpPr>
          <a:xfrm>
            <a:off x="2685328" y="386455"/>
            <a:ext cx="1259753" cy="1323439"/>
            <a:chOff x="208161" y="139056"/>
            <a:chExt cx="1259753" cy="132343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1E279E36-DB30-48E8-A313-704DB47B724E}"/>
                </a:ext>
              </a:extLst>
            </p:cNvPr>
            <p:cNvSpPr txBox="1"/>
            <p:nvPr/>
          </p:nvSpPr>
          <p:spPr>
            <a:xfrm>
              <a:off x="208161" y="139056"/>
              <a:ext cx="80021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“</a:t>
              </a:r>
              <a:endParaRPr lang="ko-KR" altLang="en-US" sz="8000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04E6BB1-2E8A-4707-9A29-6E7F80C1A793}"/>
                </a:ext>
              </a:extLst>
            </p:cNvPr>
            <p:cNvSpPr txBox="1"/>
            <p:nvPr/>
          </p:nvSpPr>
          <p:spPr>
            <a:xfrm>
              <a:off x="449687" y="776059"/>
              <a:ext cx="1018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-  </a:t>
              </a:r>
              <a:r>
                <a:rPr lang="en-US" altLang="ko-KR" sz="16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Rouge</a:t>
              </a:r>
              <a:endPara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25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Evaluate Metrics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961578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9251" y="292331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Average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1861"/>
              </p:ext>
            </p:extLst>
          </p:nvPr>
        </p:nvGraphicFramePr>
        <p:xfrm>
          <a:off x="1741125" y="2995319"/>
          <a:ext cx="8126942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471"/>
                <a:gridCol w="4063471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Language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Rouge Score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Korean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0.68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English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0.47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Brazilian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0.49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39252" y="4800688"/>
            <a:ext cx="135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Our Result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22237" t="58405" r="15740" b="23734"/>
          <a:stretch/>
        </p:blipFill>
        <p:spPr>
          <a:xfrm>
            <a:off x="1741125" y="4797152"/>
            <a:ext cx="10279055" cy="1664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00394" y="5465758"/>
            <a:ext cx="2823800" cy="3225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7226" y="12133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251" y="1503854"/>
            <a:ext cx="88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Rouge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1741125" y="1459523"/>
            <a:ext cx="82425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22222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 ROUGE </a:t>
            </a:r>
            <a:r>
              <a:rPr lang="en-US" altLang="ko-KR" sz="1600" b="1" dirty="0">
                <a:solidFill>
                  <a:srgbClr val="22222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is a performance metric often used </a:t>
            </a:r>
            <a:r>
              <a:rPr lang="en-US" altLang="ko-KR" sz="1600" b="1" dirty="0" smtClean="0">
                <a:solidFill>
                  <a:srgbClr val="22222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in document summaries</a:t>
            </a:r>
            <a:endParaRPr lang="en-US" altLang="ko-KR" sz="1600" b="1" dirty="0">
              <a:solidFill>
                <a:srgbClr val="222222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sz="16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 ROGUE </a:t>
            </a:r>
            <a:r>
              <a:rPr lang="en-US" altLang="ko-KR" sz="16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uses n-gram recall between reference summaries and system summaries as a performance </a:t>
            </a:r>
            <a:r>
              <a:rPr lang="en-US" altLang="ko-KR" sz="16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measure</a:t>
            </a:r>
            <a:endParaRPr lang="en-US" altLang="ko-KR" sz="16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sz="16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 </a:t>
            </a:r>
            <a:r>
              <a:rPr lang="en-US" altLang="ko-KR" sz="1600" b="1" dirty="0" err="1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TextRank</a:t>
            </a:r>
            <a:r>
              <a:rPr lang="en-US" altLang="ko-KR" sz="16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16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uses ROUGE-1 because it usually performs unigram extraction.</a:t>
            </a:r>
            <a:endParaRPr lang="ko-KR" altLang="en-US" sz="16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5141206" y="2475000"/>
            <a:ext cx="1908000" cy="1908000"/>
          </a:xfrm>
          <a:prstGeom prst="ellipse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0B6D5462-121D-4B77-A76C-2445D8A093AE}"/>
              </a:ext>
            </a:extLst>
          </p:cNvPr>
          <p:cNvSpPr/>
          <p:nvPr/>
        </p:nvSpPr>
        <p:spPr>
          <a:xfrm>
            <a:off x="2086546" y="921808"/>
            <a:ext cx="2593030" cy="4097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EBF52F07-61F0-40F4-A1B3-945D174F13BF}"/>
              </a:ext>
            </a:extLst>
          </p:cNvPr>
          <p:cNvSpPr txBox="1"/>
          <p:nvPr/>
        </p:nvSpPr>
        <p:spPr>
          <a:xfrm>
            <a:off x="2911348" y="931497"/>
            <a:ext cx="76815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0000800000000000000" pitchFamily="2" charset="-127"/>
              </a:rPr>
              <a:t>INDEX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KoPub돋움체 Bold" panose="00000800000000000000" pitchFamily="2" charset="-127"/>
            </a:endParaRPr>
          </a:p>
        </p:txBody>
      </p:sp>
      <p:pic>
        <p:nvPicPr>
          <p:cNvPr id="48" name="그래픽 98" descr="말풍선">
            <a:extLst>
              <a:ext uri="{FF2B5EF4-FFF2-40B4-BE49-F238E27FC236}">
                <a16:creationId xmlns="" xmlns:a16="http://schemas.microsoft.com/office/drawing/2014/main" id="{95313338-7FC4-4BB4-B633-3086848455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12330" y="754710"/>
            <a:ext cx="790419" cy="743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0" y="3429000"/>
            <a:ext cx="12190413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8B9256A1-533E-40A4-B514-6D08F39284C1}"/>
              </a:ext>
            </a:extLst>
          </p:cNvPr>
          <p:cNvCxnSpPr>
            <a:cxnSpLocks/>
          </p:cNvCxnSpPr>
          <p:nvPr/>
        </p:nvCxnSpPr>
        <p:spPr>
          <a:xfrm>
            <a:off x="8831510" y="4653136"/>
            <a:ext cx="0" cy="1656184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44" t="16800" r="31093" b="23351"/>
          <a:stretch/>
        </p:blipFill>
        <p:spPr>
          <a:xfrm>
            <a:off x="5154323" y="2495987"/>
            <a:ext cx="1881765" cy="1908000"/>
          </a:xfrm>
          <a:prstGeom prst="ellipse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544977" y="4735558"/>
            <a:ext cx="3100456" cy="1600438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pPr algn="dist"/>
            <a:r>
              <a:rPr lang="en-US" altLang="ko-KR" sz="1400" dirty="0" smtClean="0">
                <a:ln>
                  <a:solidFill>
                    <a:prstClr val="black">
                      <a:alpha val="0"/>
                    </a:prstClr>
                  </a:solidFill>
                </a:ln>
                <a:latin typeface="Josefin Sans" panose="00000500000000000000" pitchFamily="2" charset="0"/>
                <a:ea typeface="KoPub돋움체 Bold" panose="00000800000000000000" pitchFamily="2" charset="-127"/>
                <a:cs typeface="Kanit SemiBold" panose="00000700000000000000" pitchFamily="2" charset="-34"/>
              </a:rPr>
              <a:t>NEWS SUMMARIZATION</a:t>
            </a:r>
          </a:p>
          <a:p>
            <a:pPr algn="dist"/>
            <a:endParaRPr lang="en-US" altLang="ko-KR" sz="1400" dirty="0" smtClean="0">
              <a:ln>
                <a:solidFill>
                  <a:prstClr val="black">
                    <a:alpha val="0"/>
                  </a:prstClr>
                </a:solidFill>
              </a:ln>
              <a:latin typeface="Josefin Sans" panose="00000500000000000000" pitchFamily="2" charset="0"/>
              <a:ea typeface="KoPub돋움체 Bold" panose="00000800000000000000" pitchFamily="2" charset="-127"/>
              <a:cs typeface="Kanit SemiBold" panose="00000700000000000000" pitchFamily="2" charset="-34"/>
            </a:endParaRPr>
          </a:p>
          <a:p>
            <a:pPr algn="dist"/>
            <a:r>
              <a:rPr lang="en-US" altLang="ko-KR" sz="1400" dirty="0" smtClean="0">
                <a:ln>
                  <a:solidFill>
                    <a:prstClr val="black">
                      <a:alpha val="0"/>
                    </a:prstClr>
                  </a:solidFill>
                </a:ln>
                <a:latin typeface="Josefin Sans" panose="00000500000000000000" pitchFamily="2" charset="0"/>
                <a:ea typeface="KoPub돋움체 Bold" panose="00000800000000000000" pitchFamily="2" charset="-127"/>
                <a:cs typeface="Kanit SemiBold" panose="00000700000000000000" pitchFamily="2" charset="-34"/>
              </a:rPr>
              <a:t>DATA</a:t>
            </a:r>
          </a:p>
          <a:p>
            <a:pPr algn="dist"/>
            <a:endParaRPr lang="en-US" altLang="ko-KR" sz="1400" dirty="0" smtClean="0">
              <a:ln>
                <a:solidFill>
                  <a:prstClr val="black">
                    <a:alpha val="0"/>
                  </a:prstClr>
                </a:solidFill>
              </a:ln>
              <a:latin typeface="Josefin Sans" panose="00000500000000000000" pitchFamily="2" charset="0"/>
              <a:ea typeface="KoPub돋움체 Bold" panose="00000800000000000000" pitchFamily="2" charset="-127"/>
              <a:cs typeface="Kanit SemiBold" panose="00000700000000000000" pitchFamily="2" charset="-34"/>
            </a:endParaRPr>
          </a:p>
          <a:p>
            <a:pPr algn="dist"/>
            <a:r>
              <a:rPr lang="en-US" altLang="ko-KR" sz="1400" dirty="0" smtClean="0">
                <a:ln>
                  <a:solidFill>
                    <a:prstClr val="black">
                      <a:alpha val="0"/>
                    </a:prstClr>
                  </a:solidFill>
                </a:ln>
                <a:latin typeface="Josefin Sans" panose="00000500000000000000" pitchFamily="2" charset="0"/>
                <a:ea typeface="KoPub돋움체 Bold" panose="00000800000000000000" pitchFamily="2" charset="-127"/>
                <a:cs typeface="Kanit SemiBold" panose="00000700000000000000" pitchFamily="2" charset="-34"/>
              </a:rPr>
              <a:t>MODEL DESCRIPTION</a:t>
            </a:r>
          </a:p>
          <a:p>
            <a:pPr algn="dist"/>
            <a:endParaRPr lang="en-US" altLang="ko-KR" sz="1400" dirty="0" smtClean="0">
              <a:ln>
                <a:solidFill>
                  <a:prstClr val="black">
                    <a:alpha val="0"/>
                  </a:prstClr>
                </a:solidFill>
              </a:ln>
              <a:latin typeface="Josefin Sans" panose="00000500000000000000" pitchFamily="2" charset="0"/>
              <a:ea typeface="KoPub돋움체 Bold" panose="00000800000000000000" pitchFamily="2" charset="-127"/>
              <a:cs typeface="Kanit SemiBold" panose="00000700000000000000" pitchFamily="2" charset="-34"/>
            </a:endParaRPr>
          </a:p>
          <a:p>
            <a:pPr algn="dist"/>
            <a:r>
              <a:rPr lang="en-US" altLang="ko-KR" sz="1400" dirty="0" smtClean="0">
                <a:ln>
                  <a:solidFill>
                    <a:prstClr val="black">
                      <a:alpha val="0"/>
                    </a:prstClr>
                  </a:solidFill>
                </a:ln>
                <a:latin typeface="Josefin Sans" panose="00000500000000000000" pitchFamily="2" charset="0"/>
                <a:ea typeface="KoPub돋움체 Bold" panose="00000800000000000000" pitchFamily="2" charset="-127"/>
                <a:cs typeface="Kanit SemiBold" panose="00000700000000000000" pitchFamily="2" charset="-34"/>
              </a:rPr>
              <a:t>EVALUATE METRICS</a:t>
            </a:r>
            <a:endParaRPr lang="en-US" altLang="ko-KR" sz="1400" dirty="0" smtClean="0">
              <a:ln>
                <a:solidFill>
                  <a:prstClr val="black">
                    <a:alpha val="0"/>
                  </a:prstClr>
                </a:solidFill>
              </a:ln>
              <a:latin typeface="Josefin Sans" panose="00000500000000000000" pitchFamily="2" charset="0"/>
              <a:ea typeface="KoPub돋움체 Bold" panose="00000800000000000000" pitchFamily="2" charset="-127"/>
              <a:cs typeface="Kanit SemiBold" panose="00000700000000000000" pitchFamily="2" charset="-34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="" xmlns:a16="http://schemas.microsoft.com/office/drawing/2014/main" id="{8B9256A1-533E-40A4-B514-6D08F39284C1}"/>
              </a:ext>
            </a:extLst>
          </p:cNvPr>
          <p:cNvCxnSpPr>
            <a:cxnSpLocks/>
          </p:cNvCxnSpPr>
          <p:nvPr/>
        </p:nvCxnSpPr>
        <p:spPr>
          <a:xfrm>
            <a:off x="3286894" y="4653136"/>
            <a:ext cx="0" cy="1656184"/>
          </a:xfrm>
          <a:prstGeom prst="lin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1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575926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12190413" cy="6858000"/>
          </a:xfrm>
          <a:custGeom>
            <a:avLst/>
            <a:gdLst/>
            <a:ahLst/>
            <a:cxnLst/>
            <a:rect l="l" t="t" r="r" b="b"/>
            <a:pathLst>
              <a:path w="12190413" h="6858000">
                <a:moveTo>
                  <a:pt x="3982386" y="0"/>
                </a:moveTo>
                <a:lnTo>
                  <a:pt x="8163633" y="0"/>
                </a:lnTo>
                <a:lnTo>
                  <a:pt x="6073009" y="2742145"/>
                </a:lnTo>
                <a:close/>
                <a:moveTo>
                  <a:pt x="0" y="0"/>
                </a:moveTo>
                <a:lnTo>
                  <a:pt x="2877029" y="0"/>
                </a:lnTo>
                <a:lnTo>
                  <a:pt x="6095206" y="4221088"/>
                </a:lnTo>
                <a:lnTo>
                  <a:pt x="9313383" y="0"/>
                </a:lnTo>
                <a:lnTo>
                  <a:pt x="12190413" y="0"/>
                </a:lnTo>
                <a:lnTo>
                  <a:pt x="121904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99062" y="614636"/>
            <a:ext cx="2587093" cy="369332"/>
          </a:xfrm>
          <a:prstGeom prst="rect">
            <a:avLst/>
          </a:prstGeom>
          <a:noFill/>
          <a:effectLst/>
        </p:spPr>
        <p:txBody>
          <a:bodyPr wrap="square" lIns="0" rIns="0" rtlCol="0" anchor="ctr" anchorCtr="0">
            <a:spAutoFit/>
          </a:bodyPr>
          <a:lstStyle/>
          <a:p>
            <a:pPr algn="dist"/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Josefin Sans SemiBold" panose="00000700000000000000" pitchFamily="2" charset="0"/>
                <a:ea typeface="KoPub돋움체 Bold" panose="00000800000000000000" pitchFamily="2" charset="-127"/>
                <a:cs typeface="Kanit SemiBold" panose="00000700000000000000" pitchFamily="2" charset="-34"/>
              </a:rPr>
              <a:t>News Summarization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Josefin Sans SemiBold" panose="00000700000000000000" pitchFamily="2" charset="0"/>
              <a:ea typeface="KoPub돋움체 Bold" panose="00000800000000000000" pitchFamily="2" charset="-127"/>
              <a:cs typeface="Kanit SemiBold" panose="00000700000000000000" pitchFamily="2" charset="-34"/>
            </a:endParaRPr>
          </a:p>
        </p:txBody>
      </p:sp>
      <p:pic>
        <p:nvPicPr>
          <p:cNvPr id="6147" name="Picture 3" descr="C:\Users\SEC\Desktop\블랙ppt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568" y="520970"/>
            <a:ext cx="890587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033369" y="6026248"/>
            <a:ext cx="123675" cy="831752"/>
            <a:chOff x="6033369" y="6026248"/>
            <a:chExt cx="123675" cy="83175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33369" y="6244124"/>
              <a:ext cx="123675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/>
            <p:cNvCxnSpPr/>
            <p:nvPr/>
          </p:nvCxnSpPr>
          <p:spPr>
            <a:xfrm>
              <a:off x="6095206" y="6534000"/>
              <a:ext cx="0" cy="32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095206" y="6026248"/>
              <a:ext cx="0" cy="14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5562049" y="1598603"/>
            <a:ext cx="1066318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egoe Script" panose="020B0504020000000003" pitchFamily="34" charset="0"/>
              </a:rPr>
              <a:t>Team Project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75206" y="5661249"/>
            <a:ext cx="1440000" cy="246221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pPr algn="dist"/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Josefin Sans" panose="00000500000000000000" pitchFamily="2" charset="0"/>
                <a:ea typeface="Roboto Black" panose="02000000000000000000" pitchFamily="2" charset="0"/>
                <a:cs typeface="Kanit SemiBold" panose="00000700000000000000" pitchFamily="2" charset="-34"/>
              </a:rPr>
              <a:t>THANK YOU</a:t>
            </a:r>
            <a:endParaRPr lang="ko-KR" altLang="en-US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latin typeface="Josefin Sans" panose="00000500000000000000" pitchFamily="2" charset="0"/>
              <a:ea typeface="KoPub돋움체 Bold" panose="00000800000000000000" pitchFamily="2" charset="-127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98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6033369" y="6026248"/>
            <a:ext cx="123675" cy="831752"/>
            <a:chOff x="6033369" y="6026248"/>
            <a:chExt cx="123675" cy="831752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33369" y="6244124"/>
              <a:ext cx="123675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7" name="직선 연결선 66"/>
            <p:cNvCxnSpPr/>
            <p:nvPr/>
          </p:nvCxnSpPr>
          <p:spPr>
            <a:xfrm>
              <a:off x="6095206" y="6534000"/>
              <a:ext cx="0" cy="32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6095206" y="6026248"/>
              <a:ext cx="0" cy="14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41" y="620085"/>
            <a:ext cx="104400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C1E8CB68-60D6-475F-8409-BB9A6CCBBD8E}"/>
              </a:ext>
            </a:extLst>
          </p:cNvPr>
          <p:cNvSpPr/>
          <p:nvPr/>
        </p:nvSpPr>
        <p:spPr>
          <a:xfrm>
            <a:off x="4466913" y="2172447"/>
            <a:ext cx="2997200" cy="29972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017B411-4D2D-4FBB-A7CD-4475F1ED8E0E}"/>
              </a:ext>
            </a:extLst>
          </p:cNvPr>
          <p:cNvSpPr txBox="1"/>
          <p:nvPr/>
        </p:nvSpPr>
        <p:spPr>
          <a:xfrm>
            <a:off x="5440684" y="2769347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i="1" dirty="0">
                <a:latin typeface="Impact" panose="020B0806030902050204" pitchFamily="34" charset="0"/>
              </a:rPr>
              <a:t>01</a:t>
            </a:r>
            <a:endParaRPr lang="ko-KR" altLang="en-US" sz="4400" i="1" dirty="0">
              <a:latin typeface="Impact" panose="020B080603090205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3839081-2D54-4929-A45A-39F794D27F9F}"/>
              </a:ext>
            </a:extLst>
          </p:cNvPr>
          <p:cNvSpPr txBox="1"/>
          <p:nvPr/>
        </p:nvSpPr>
        <p:spPr>
          <a:xfrm>
            <a:off x="4822316" y="3598593"/>
            <a:ext cx="22863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Impact" panose="020B0806030902050204" pitchFamily="34" charset="0"/>
                <a:ea typeface="KoPub바탕체 Light" panose="00000300000000000000" pitchFamily="2" charset="-127"/>
              </a:rPr>
              <a:t>NEWS</a:t>
            </a:r>
          </a:p>
          <a:p>
            <a:pPr algn="ctr"/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Impact" panose="020B0806030902050204" pitchFamily="34" charset="0"/>
                <a:ea typeface="KoPub바탕체 Light" panose="00000300000000000000" pitchFamily="2" charset="-127"/>
              </a:rPr>
              <a:t>SUMMARIZATION</a:t>
            </a:r>
            <a:endParaRPr lang="ko-KR" altLang="en-US" sz="2800" spc="-150" dirty="0">
              <a:ln>
                <a:solidFill>
                  <a:schemeClr val="bg1">
                    <a:alpha val="0"/>
                  </a:schemeClr>
                </a:solidFill>
              </a:ln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B45893A6-0A4E-4203-B756-AAF5E941009C}"/>
              </a:ext>
            </a:extLst>
          </p:cNvPr>
          <p:cNvCxnSpPr>
            <a:cxnSpLocks/>
          </p:cNvCxnSpPr>
          <p:nvPr/>
        </p:nvCxnSpPr>
        <p:spPr>
          <a:xfrm rot="5400000">
            <a:off x="5899034" y="2528051"/>
            <a:ext cx="0" cy="301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1D957EC7-E627-4EF0-97E1-FC13BEF31FD8}"/>
              </a:ext>
            </a:extLst>
          </p:cNvPr>
          <p:cNvGrpSpPr/>
          <p:nvPr/>
        </p:nvGrpSpPr>
        <p:grpSpPr>
          <a:xfrm>
            <a:off x="2685328" y="386455"/>
            <a:ext cx="2510096" cy="1323439"/>
            <a:chOff x="208161" y="139056"/>
            <a:chExt cx="2510096" cy="132343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1E279E36-DB30-48E8-A313-704DB47B724E}"/>
                </a:ext>
              </a:extLst>
            </p:cNvPr>
            <p:cNvSpPr txBox="1"/>
            <p:nvPr/>
          </p:nvSpPr>
          <p:spPr>
            <a:xfrm>
              <a:off x="208161" y="139056"/>
              <a:ext cx="80021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“</a:t>
              </a:r>
              <a:endParaRPr lang="ko-KR" altLang="en-US" sz="8000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04E6BB1-2E8A-4707-9A29-6E7F80C1A793}"/>
                </a:ext>
              </a:extLst>
            </p:cNvPr>
            <p:cNvSpPr txBox="1"/>
            <p:nvPr/>
          </p:nvSpPr>
          <p:spPr>
            <a:xfrm>
              <a:off x="449687" y="776059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- News Summarization</a:t>
              </a:r>
            </a:p>
            <a:p>
              <a:r>
                <a:rPr lang="en-US" altLang="ko-KR" sz="16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- Extraction</a:t>
              </a:r>
              <a:endPara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82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News Summarization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0237" y="6094312"/>
            <a:ext cx="5504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A lot </a:t>
            </a:r>
            <a:r>
              <a:rPr lang="en-US" altLang="ko-KR" sz="2400" b="1" dirty="0"/>
              <a:t>of articles are made every </a:t>
            </a:r>
            <a:r>
              <a:rPr lang="en-US" altLang="ko-KR" sz="2400" b="1" dirty="0" smtClean="0"/>
              <a:t>day</a:t>
            </a:r>
            <a:endParaRPr lang="en-US" altLang="ko-KR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9242" t="27411" r="35911" b="5874"/>
          <a:stretch/>
        </p:blipFill>
        <p:spPr>
          <a:xfrm>
            <a:off x="611769" y="1254117"/>
            <a:ext cx="5472858" cy="37427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18693" t="33189" r="36414" b="6925"/>
          <a:stretch/>
        </p:blipFill>
        <p:spPr>
          <a:xfrm>
            <a:off x="4367014" y="1660450"/>
            <a:ext cx="547260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8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News Summarization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39206" y="6010064"/>
            <a:ext cx="54320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There are too many articles to </a:t>
            </a:r>
            <a:r>
              <a:rPr lang="en-US" altLang="ko-KR" sz="2400" b="1" dirty="0" smtClean="0"/>
              <a:t>read</a:t>
            </a:r>
            <a:endParaRPr lang="en-US" altLang="ko-KR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9243" t="14278" r="36413" b="6925"/>
          <a:stretch/>
        </p:blipFill>
        <p:spPr>
          <a:xfrm>
            <a:off x="1254343" y="1319273"/>
            <a:ext cx="4769810" cy="3888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9242" t="14278" r="35232" b="6924"/>
          <a:stretch/>
        </p:blipFill>
        <p:spPr>
          <a:xfrm>
            <a:off x="4511030" y="1790186"/>
            <a:ext cx="4770467" cy="38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7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rot="16200000" flipH="1">
            <a:off x="5133749" y="-2007120"/>
            <a:ext cx="0" cy="9000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5457748" y="2348880"/>
            <a:ext cx="0" cy="288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654343" y="2348880"/>
            <a:ext cx="0" cy="288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7850938" y="2348880"/>
            <a:ext cx="0" cy="288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9047534" y="2348880"/>
            <a:ext cx="0" cy="288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News Summarization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658106" y="1628361"/>
            <a:ext cx="917537" cy="461665"/>
          </a:xfrm>
          <a:prstGeom prst="rect">
            <a:avLst/>
          </a:prstGeom>
          <a:noFill/>
        </p:spPr>
        <p:txBody>
          <a:bodyPr wrap="none" lIns="90000" rIns="90000" rtlCol="0" anchor="t" anchorCtr="0">
            <a:spAutoFit/>
          </a:bodyPr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Arial" panose="020B0604020202020204" pitchFamily="34" charset="0"/>
              <a:ea typeface="KoPub바탕체 Light" panose="00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08361" y="1600549"/>
            <a:ext cx="6491963" cy="461665"/>
          </a:xfrm>
          <a:prstGeom prst="rect">
            <a:avLst/>
          </a:prstGeom>
          <a:noFill/>
        </p:spPr>
        <p:txBody>
          <a:bodyPr wrap="square" lIns="90000" rIns="90000" rtlCol="0" anchor="t" anchorCtr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</a:t>
            </a:r>
            <a:r>
              <a:rPr lang="en-US" altLang="ko-KR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model </a:t>
            </a:r>
            <a:r>
              <a:rPr lang="en-US" altLang="ko-KR" sz="2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ko-KR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summarize the </a:t>
            </a:r>
            <a:r>
              <a:rPr lang="en-US" altLang="ko-KR" sz="2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542514" y="5157190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640069" y="4404385"/>
            <a:ext cx="4269117" cy="1512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33955" y="4548384"/>
            <a:ext cx="4086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'</a:t>
            </a:r>
            <a:r>
              <a:rPr lang="ko-KR" altLang="en-US" sz="1200" dirty="0"/>
              <a:t>고씨는 경찰조사에서 </a:t>
            </a:r>
            <a:r>
              <a:rPr lang="ko-KR" altLang="en-US" sz="1200" dirty="0" smtClean="0"/>
              <a:t> “</a:t>
            </a:r>
            <a:r>
              <a:rPr lang="ko-KR" altLang="en-US" sz="1200" dirty="0"/>
              <a:t>아들이 자는 사이 전 남편을 살해했다”고 진술한 것으로 전해졌다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경찰은 </a:t>
            </a:r>
            <a:r>
              <a:rPr lang="ko-KR" altLang="en-US" sz="1200" dirty="0"/>
              <a:t>또 고씨가 강씨의 시신을 해상에 이어 육지에도 유기했을 것으로 보고 수사를 확대하고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고씨는 </a:t>
            </a:r>
            <a:r>
              <a:rPr lang="ko-KR" altLang="en-US" sz="1200" dirty="0"/>
              <a:t>전 남편 강씨의 휴대전화를 통해 자신에게 문자를 보내는 등 범행을 은폐 시도를 한 것으로 알려졌다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2195" t="21633" r="38777" b="9025"/>
          <a:stretch/>
        </p:blipFill>
        <p:spPr>
          <a:xfrm>
            <a:off x="599622" y="3129718"/>
            <a:ext cx="4374940" cy="34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rot="16200000" flipH="1">
            <a:off x="5133749" y="-1071000"/>
            <a:ext cx="0" cy="9000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5457748" y="3285000"/>
            <a:ext cx="0" cy="288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654343" y="3285000"/>
            <a:ext cx="0" cy="288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7850938" y="3285000"/>
            <a:ext cx="0" cy="288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9047534" y="3285000"/>
            <a:ext cx="0" cy="288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News Summarization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5473" y="1628361"/>
            <a:ext cx="3082809" cy="461665"/>
          </a:xfrm>
          <a:prstGeom prst="rect">
            <a:avLst/>
          </a:prstGeom>
          <a:noFill/>
        </p:spPr>
        <p:txBody>
          <a:bodyPr wrap="none" lIns="90000" rIns="90000" rtlCol="0" anchor="t" anchorCtr="0">
            <a:spAutoFit/>
          </a:bodyPr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Text Summarization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Arial" panose="020B0604020202020204" pitchFamily="34" charset="0"/>
              <a:ea typeface="KoPub바탕체 Light" panose="00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2760" y="1440000"/>
            <a:ext cx="1765525" cy="830997"/>
          </a:xfrm>
          <a:prstGeom prst="rect">
            <a:avLst/>
          </a:prstGeom>
          <a:noFill/>
        </p:spPr>
        <p:txBody>
          <a:bodyPr wrap="none" lIns="90000" rIns="90000" rtlCol="0" anchor="t" anchorCtr="0">
            <a:spAutoFit/>
          </a:bodyPr>
          <a:lstStyle/>
          <a:p>
            <a:pPr algn="ctr"/>
            <a:r>
              <a:rPr lang="en-US" altLang="ko-KR" sz="2400" dirty="0" smtClean="0"/>
              <a:t>Extraction</a:t>
            </a:r>
            <a:endParaRPr lang="en-US" altLang="ko-KR" sz="2400" dirty="0"/>
          </a:p>
          <a:p>
            <a:pPr algn="ctr"/>
            <a:r>
              <a:rPr lang="en-US" altLang="ko-KR" sz="2400" dirty="0" smtClean="0"/>
              <a:t>Abstraction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21247" y="4305862"/>
            <a:ext cx="8296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The </a:t>
            </a:r>
            <a:r>
              <a:rPr lang="en-US" altLang="ko-KR" b="1" dirty="0"/>
              <a:t>extract summary</a:t>
            </a:r>
            <a:r>
              <a:rPr lang="en-US" altLang="ko-KR" dirty="0"/>
              <a:t> </a:t>
            </a:r>
            <a:r>
              <a:rPr lang="en-US" altLang="ko-KR" dirty="0" smtClean="0"/>
              <a:t>selects sentences that considered important.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</a:t>
            </a:r>
            <a:r>
              <a:rPr lang="en-US" altLang="ko-KR" b="1" dirty="0" smtClean="0"/>
              <a:t>abstraction summary</a:t>
            </a:r>
            <a:r>
              <a:rPr lang="en-US" altLang="ko-KR" dirty="0" smtClean="0"/>
              <a:t> creates </a:t>
            </a:r>
            <a:r>
              <a:rPr lang="en-US" altLang="ko-KR" dirty="0"/>
              <a:t>a summary by creating a new vocabulary. </a:t>
            </a:r>
            <a:endParaRPr lang="en-US" altLang="ko-KR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1126654" y="5877272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192142" y="5687956"/>
            <a:ext cx="6495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We choose </a:t>
            </a:r>
            <a:r>
              <a:rPr lang="en-US" altLang="ko-KR" b="1" dirty="0" smtClean="0"/>
              <a:t>extract summary</a:t>
            </a:r>
            <a:r>
              <a:rPr lang="en-US" altLang="ko-KR" dirty="0" smtClean="0"/>
              <a:t> to summarize news articles!</a:t>
            </a:r>
          </a:p>
        </p:txBody>
      </p:sp>
    </p:spTree>
    <p:extLst>
      <p:ext uri="{BB962C8B-B14F-4D97-AF65-F5344CB8AC3E}">
        <p14:creationId xmlns:p14="http://schemas.microsoft.com/office/powerpoint/2010/main" val="24003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6033369" y="6026248"/>
            <a:ext cx="123675" cy="831752"/>
            <a:chOff x="6033369" y="6026248"/>
            <a:chExt cx="123675" cy="831752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33369" y="6244124"/>
              <a:ext cx="123675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7" name="직선 연결선 66"/>
            <p:cNvCxnSpPr/>
            <p:nvPr/>
          </p:nvCxnSpPr>
          <p:spPr>
            <a:xfrm>
              <a:off x="6095206" y="6534000"/>
              <a:ext cx="0" cy="32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6095206" y="6026248"/>
              <a:ext cx="0" cy="144000"/>
            </a:xfrm>
            <a:prstGeom prst="line">
              <a:avLst/>
            </a:prstGeom>
            <a:ln w="127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41" y="620085"/>
            <a:ext cx="104400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C1E8CB68-60D6-475F-8409-BB9A6CCBBD8E}"/>
              </a:ext>
            </a:extLst>
          </p:cNvPr>
          <p:cNvSpPr/>
          <p:nvPr/>
        </p:nvSpPr>
        <p:spPr>
          <a:xfrm>
            <a:off x="4466913" y="2172447"/>
            <a:ext cx="2997200" cy="29972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017B411-4D2D-4FBB-A7CD-4475F1ED8E0E}"/>
              </a:ext>
            </a:extLst>
          </p:cNvPr>
          <p:cNvSpPr txBox="1"/>
          <p:nvPr/>
        </p:nvSpPr>
        <p:spPr>
          <a:xfrm>
            <a:off x="5440684" y="2769347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i="1" dirty="0" smtClean="0">
                <a:latin typeface="Impact" panose="020B0806030902050204" pitchFamily="34" charset="0"/>
              </a:rPr>
              <a:t>02</a:t>
            </a:r>
            <a:endParaRPr lang="ko-KR" altLang="en-US" sz="4400" i="1" dirty="0">
              <a:latin typeface="Impact" panose="020B080603090205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3839081-2D54-4929-A45A-39F794D27F9F}"/>
              </a:ext>
            </a:extLst>
          </p:cNvPr>
          <p:cNvSpPr txBox="1"/>
          <p:nvPr/>
        </p:nvSpPr>
        <p:spPr>
          <a:xfrm>
            <a:off x="5564058" y="3598593"/>
            <a:ext cx="80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Impact" panose="020B0806030902050204" pitchFamily="34" charset="0"/>
                <a:ea typeface="KoPub바탕체 Light" panose="00000300000000000000" pitchFamily="2" charset="-127"/>
              </a:rPr>
              <a:t>DATA</a:t>
            </a:r>
            <a:endParaRPr lang="ko-KR" altLang="en-US" sz="2800" spc="-150" dirty="0">
              <a:ln>
                <a:solidFill>
                  <a:schemeClr val="bg1">
                    <a:alpha val="0"/>
                  </a:schemeClr>
                </a:solidFill>
              </a:ln>
              <a:latin typeface="Impact" panose="020B0806030902050204" pitchFamily="34" charset="0"/>
              <a:ea typeface="KoPub바탕체 Light" panose="000003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B45893A6-0A4E-4203-B756-AAF5E941009C}"/>
              </a:ext>
            </a:extLst>
          </p:cNvPr>
          <p:cNvCxnSpPr>
            <a:cxnSpLocks/>
          </p:cNvCxnSpPr>
          <p:nvPr/>
        </p:nvCxnSpPr>
        <p:spPr>
          <a:xfrm rot="5400000">
            <a:off x="5899034" y="2528051"/>
            <a:ext cx="0" cy="301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1D957EC7-E627-4EF0-97E1-FC13BEF31FD8}"/>
              </a:ext>
            </a:extLst>
          </p:cNvPr>
          <p:cNvGrpSpPr/>
          <p:nvPr/>
        </p:nvGrpSpPr>
        <p:grpSpPr>
          <a:xfrm>
            <a:off x="2685328" y="386455"/>
            <a:ext cx="1548294" cy="1323439"/>
            <a:chOff x="208161" y="139056"/>
            <a:chExt cx="1548294" cy="132343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1E279E36-DB30-48E8-A313-704DB47B724E}"/>
                </a:ext>
              </a:extLst>
            </p:cNvPr>
            <p:cNvSpPr txBox="1"/>
            <p:nvPr/>
          </p:nvSpPr>
          <p:spPr>
            <a:xfrm>
              <a:off x="208161" y="139056"/>
              <a:ext cx="80021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“</a:t>
              </a:r>
              <a:endParaRPr lang="ko-KR" altLang="en-US" sz="8000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04E6BB1-2E8A-4707-9A29-6E7F80C1A793}"/>
                </a:ext>
              </a:extLst>
            </p:cNvPr>
            <p:cNvSpPr txBox="1"/>
            <p:nvPr/>
          </p:nvSpPr>
          <p:spPr>
            <a:xfrm>
              <a:off x="449687" y="776059"/>
              <a:ext cx="13067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6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Data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Crawling</a:t>
              </a:r>
              <a:endPara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Users\SEC\Downloads\dark-landscape-mountain-1697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15303" r="-2990" b="11244"/>
          <a:stretch/>
        </p:blipFill>
        <p:spPr bwMode="auto">
          <a:xfrm>
            <a:off x="0" y="-27384"/>
            <a:ext cx="1279195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-27384"/>
            <a:ext cx="10297295" cy="69127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21247" y="474055"/>
            <a:ext cx="2340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Script" panose="020B0504020000000003" pitchFamily="34" charset="0"/>
              </a:rPr>
              <a:t>Data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Segoe Script" panose="020B0504020000000003" pitchFamily="34" charset="0"/>
            </a:endParaRPr>
          </a:p>
        </p:txBody>
      </p:sp>
      <p:pic>
        <p:nvPicPr>
          <p:cNvPr id="65" name="Picture 2" descr="C:\Users\SEC\Desktop\블랙ppt\로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" y="241682"/>
            <a:ext cx="741746" cy="7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9242" t="4821" r="27553" b="7976"/>
          <a:stretch/>
        </p:blipFill>
        <p:spPr>
          <a:xfrm>
            <a:off x="633749" y="1161357"/>
            <a:ext cx="6768752" cy="52505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04622" y="1161357"/>
            <a:ext cx="6170704" cy="251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7176" y="3328059"/>
            <a:ext cx="5087990" cy="316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32773" y="4689001"/>
            <a:ext cx="5234441" cy="1722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7175326" y="1268760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735166" y="3501008"/>
            <a:ext cx="2304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167214" y="5589240"/>
            <a:ext cx="1872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-961578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0997" y="108409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URL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270997" y="3310738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Title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350708" y="5404574"/>
            <a:ext cx="12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Main Text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5194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8185</TotalTime>
  <Words>377</Words>
  <Application>Microsoft Office PowerPoint</Application>
  <PresentationFormat>사용자 지정</PresentationFormat>
  <Paragraphs>126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37" baseType="lpstr">
      <vt:lpstr>Arial</vt:lpstr>
      <vt:lpstr>더페이스샵 잉크립퀴드체</vt:lpstr>
      <vt:lpstr>Impact</vt:lpstr>
      <vt:lpstr>Roboto Black</vt:lpstr>
      <vt:lpstr>휴먼편지체</vt:lpstr>
      <vt:lpstr>Courier New</vt:lpstr>
      <vt:lpstr>Josefin Sans SemiBold</vt:lpstr>
      <vt:lpstr>Josefin Sans</vt:lpstr>
      <vt:lpstr>Arial Unicode MS</vt:lpstr>
      <vt:lpstr>KoPub바탕체 Light</vt:lpstr>
      <vt:lpstr>KoPub돋움체 Bold</vt:lpstr>
      <vt:lpstr>맑은 고딕</vt:lpstr>
      <vt:lpstr>Kanit SemiBold</vt:lpstr>
      <vt:lpstr>Segoe Script</vt:lpstr>
      <vt:lpstr>Office 테마</vt:lpstr>
      <vt:lpstr>2_Office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blog.naver.com/hakwonkorea</dc:creator>
  <cp:lastModifiedBy>JIHYE SEO</cp:lastModifiedBy>
  <cp:revision>387</cp:revision>
  <dcterms:created xsi:type="dcterms:W3CDTF">2018-05-22T01:38:39Z</dcterms:created>
  <dcterms:modified xsi:type="dcterms:W3CDTF">2019-06-11T11:45:36Z</dcterms:modified>
</cp:coreProperties>
</file>